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58"/>
  </p:notesMasterIdLst>
  <p:sldIdLst>
    <p:sldId id="256" r:id="rId2"/>
    <p:sldId id="359" r:id="rId3"/>
    <p:sldId id="585" r:id="rId4"/>
    <p:sldId id="589" r:id="rId5"/>
    <p:sldId id="717" r:id="rId6"/>
    <p:sldId id="718" r:id="rId7"/>
    <p:sldId id="719" r:id="rId8"/>
    <p:sldId id="720" r:id="rId9"/>
    <p:sldId id="721" r:id="rId10"/>
    <p:sldId id="722" r:id="rId11"/>
    <p:sldId id="723" r:id="rId12"/>
    <p:sldId id="724" r:id="rId13"/>
    <p:sldId id="725" r:id="rId14"/>
    <p:sldId id="726" r:id="rId15"/>
    <p:sldId id="727" r:id="rId16"/>
    <p:sldId id="728" r:id="rId17"/>
    <p:sldId id="729" r:id="rId18"/>
    <p:sldId id="730" r:id="rId19"/>
    <p:sldId id="732" r:id="rId20"/>
    <p:sldId id="733" r:id="rId21"/>
    <p:sldId id="734" r:id="rId22"/>
    <p:sldId id="735" r:id="rId23"/>
    <p:sldId id="737" r:id="rId24"/>
    <p:sldId id="738" r:id="rId25"/>
    <p:sldId id="739" r:id="rId26"/>
    <p:sldId id="768" r:id="rId27"/>
    <p:sldId id="740" r:id="rId28"/>
    <p:sldId id="741" r:id="rId29"/>
    <p:sldId id="742" r:id="rId30"/>
    <p:sldId id="743" r:id="rId31"/>
    <p:sldId id="745" r:id="rId32"/>
    <p:sldId id="746" r:id="rId33"/>
    <p:sldId id="747" r:id="rId34"/>
    <p:sldId id="770" r:id="rId35"/>
    <p:sldId id="771" r:id="rId36"/>
    <p:sldId id="772" r:id="rId37"/>
    <p:sldId id="773" r:id="rId38"/>
    <p:sldId id="774" r:id="rId39"/>
    <p:sldId id="775" r:id="rId40"/>
    <p:sldId id="776" r:id="rId41"/>
    <p:sldId id="753" r:id="rId42"/>
    <p:sldId id="649" r:id="rId43"/>
    <p:sldId id="754" r:id="rId44"/>
    <p:sldId id="755" r:id="rId45"/>
    <p:sldId id="756" r:id="rId46"/>
    <p:sldId id="757" r:id="rId47"/>
    <p:sldId id="758" r:id="rId48"/>
    <p:sldId id="759" r:id="rId49"/>
    <p:sldId id="760" r:id="rId50"/>
    <p:sldId id="761" r:id="rId51"/>
    <p:sldId id="762" r:id="rId52"/>
    <p:sldId id="763" r:id="rId53"/>
    <p:sldId id="766" r:id="rId54"/>
    <p:sldId id="764" r:id="rId55"/>
    <p:sldId id="765" r:id="rId56"/>
    <p:sldId id="767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66"/>
    <a:srgbClr val="FF66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4" autoAdjust="0"/>
    <p:restoredTop sz="88076" autoAdjust="0"/>
  </p:normalViewPr>
  <p:slideViewPr>
    <p:cSldViewPr snapToGrid="0">
      <p:cViewPr varScale="1">
        <p:scale>
          <a:sx n="69" d="100"/>
          <a:sy n="69" d="100"/>
        </p:scale>
        <p:origin x="220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A6EDE92-D28B-4502-8F55-E7735AB0E034}" type="datetimeFigureOut">
              <a:rPr lang="en-US"/>
              <a:pPr>
                <a:defRPr/>
              </a:pPr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AAB61A-54DB-4828-B471-1655F10F059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26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426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10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503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35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095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229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084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790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27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64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347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01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0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379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684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962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27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2621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99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Intercept : chặn , ngăn lại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740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992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9226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951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76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801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335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432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837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B61A-54DB-4828-B471-1655F10F0596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5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05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233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43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0983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366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299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13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15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5081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809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68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912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59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7502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659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007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16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872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53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65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45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848829-CBF6-60F6-D245-949168FF1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4DCC7528-F824-42C2-B1DC-59DC1C39C024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934B50-4C6A-563D-DEB0-858C1AF8A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536FBE4-74B3-C54F-D6F3-AA7049289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91604FC6-99AA-4F21-AE6C-F010937414A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DFD102-832C-4E0F-F9D0-E577FAD05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9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14F604B-D4A2-6E6E-9268-D072D06A8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676F4354-8880-4458-8F0C-AB437ED1E31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7C3E9E-4A60-9A34-C216-DB08919F3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5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1E269AC-BB1A-DE8F-E1DC-F9E31B5E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3E932349-6160-4B42-9809-00812E90F3D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62A744-7B5E-9504-26A6-357F4EC1F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252981D-05CA-E85F-3891-29EBD98F8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E8B1DC95-FF4C-49BD-8242-CAD28E55257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7600D4-9061-0487-D89F-CCA72736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3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94DDE0-ADA6-9D1F-BE8F-4159A00D3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059F0-3467-24EA-C728-40E552C17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5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DD092-1578-0D6F-CCC8-DEEFC3F7827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75775" y="22396"/>
            <a:ext cx="824704" cy="66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EECA58-AB6D-2AB1-EBD2-B1D2324D90F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937" y="70884"/>
            <a:ext cx="1738911" cy="446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C8194-9E8E-B41B-409E-C2888A911BE4}"/>
              </a:ext>
            </a:extLst>
          </p:cNvPr>
          <p:cNvSpPr txBox="1"/>
          <p:nvPr userDrawn="1"/>
        </p:nvSpPr>
        <p:spPr>
          <a:xfrm>
            <a:off x="0" y="6479766"/>
            <a:ext cx="91440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1B41896-5D7C-5D61-AF07-46DF328C6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5B22C57-207F-4D60-AE67-D209FF59ED23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445BEB0-B86A-D123-1C3E-4BBCA439E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C1D2C-AD73-9DDE-7F2F-4C9D2BCADE4A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7" r:id="rId5"/>
    <p:sldLayoutId id="2147483838" r:id="rId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Filter in Java Web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#Filter #Controller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JavaEE</a:t>
            </a:r>
            <a:endParaRPr lang="en-US" altLang="en-US" sz="4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4CF5D-AF5C-293B-E160-1EF4FAFC55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B93CA1-ED64-4FD2-8AD5-90CF52A444F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4D673-9191-33D9-8244-8EE7219A6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57150"/>
            <a:ext cx="7477125" cy="102076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</a:p>
        </p:txBody>
      </p:sp>
      <p:sp>
        <p:nvSpPr>
          <p:cNvPr id="142339" name="Rectangle 3"/>
          <p:cNvSpPr>
            <a:spLocks noGrp="1"/>
          </p:cNvSpPr>
          <p:nvPr>
            <p:ph type="body" idx="4294967295"/>
          </p:nvPr>
        </p:nvSpPr>
        <p:spPr>
          <a:xfrm>
            <a:off x="186813" y="1077913"/>
            <a:ext cx="8619049" cy="5401433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Web Deployment Descriptor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372FB-38B8-4FE7-E56D-C9C8BC9A7485}"/>
              </a:ext>
            </a:extLst>
          </p:cNvPr>
          <p:cNvGrpSpPr/>
          <p:nvPr/>
        </p:nvGrpSpPr>
        <p:grpSpPr>
          <a:xfrm>
            <a:off x="338137" y="1559215"/>
            <a:ext cx="8467725" cy="4921484"/>
            <a:chOff x="211138" y="1284288"/>
            <a:chExt cx="8467725" cy="4921484"/>
          </a:xfrm>
        </p:grpSpPr>
        <p:sp>
          <p:nvSpPr>
            <p:cNvPr id="45060" name="Rectangle 4"/>
            <p:cNvSpPr>
              <a:spLocks noChangeArrowheads="1"/>
            </p:cNvSpPr>
            <p:nvPr/>
          </p:nvSpPr>
          <p:spPr bwMode="auto">
            <a:xfrm>
              <a:off x="211138" y="1284288"/>
              <a:ext cx="8467725" cy="4921484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50000">
                  <a:schemeClr val="bg1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&lt;web-app&gt;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….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&lt;filter&gt;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	 &lt;filter-name&gt;Name of Filters&lt;/filter-name&gt;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	 &lt;filter-class&gt;implemented Filter Class&lt;/filter-class&gt;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	  [&lt;init-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		&lt;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-name&gt;parameter name&lt;/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-name&gt;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		 &lt;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-value&gt;value &lt;/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-value&gt;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 	  &lt;/init-</a:t>
              </a:r>
              <a:r>
                <a:rPr lang="en-US" sz="2000" b="1" dirty="0" err="1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param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&gt;]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    &lt;/filter&gt;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latin typeface="Times New Roman" pitchFamily="18" charset="0"/>
                  <a:cs typeface="Arial" charset="0"/>
                </a:rPr>
                <a:t>    </a:t>
              </a: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&lt;filter-mapping&gt;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        &lt;filter-name&gt;</a:t>
              </a:r>
              <a:r>
                <a:rPr lang="en-US" sz="2000" b="1" dirty="0" err="1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FilterName</a:t>
              </a: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&lt;/filter-name&gt;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        &lt;</a:t>
              </a:r>
              <a:r>
                <a:rPr lang="en-US" sz="2000" b="1" dirty="0" err="1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url</a:t>
              </a: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-pattern&gt;/context&lt;/</a:t>
              </a:r>
              <a:r>
                <a:rPr lang="en-US" sz="2000" b="1" dirty="0" err="1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url</a:t>
              </a: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-pattern&gt;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solidFill>
                    <a:srgbClr val="990000"/>
                  </a:solidFill>
                  <a:latin typeface="Times New Roman" pitchFamily="18" charset="0"/>
                  <a:cs typeface="Arial" charset="0"/>
                </a:rPr>
                <a:t>    &lt;/filter-mapping&gt;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en-US" sz="2000" b="1" dirty="0">
                  <a:latin typeface="Times New Roman" pitchFamily="18" charset="0"/>
                  <a:cs typeface="Arial" charset="0"/>
                </a:rPr>
                <a:t>    </a:t>
              </a: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….</a:t>
              </a:r>
            </a:p>
            <a:p>
              <a:pPr marL="342900" indent="-342900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0000CC"/>
                  </a:solidFill>
                  <a:latin typeface="Times New Roman" pitchFamily="18" charset="0"/>
                  <a:cs typeface="Arial" charset="0"/>
                </a:rPr>
                <a:t>&lt;/web-app&gt;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754063" y="4924425"/>
              <a:ext cx="4289425" cy="36988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D7A27-FC79-9F5F-6C04-12E643CE0A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7607B6-3B60-4AC6-916A-9D267C4AC20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087C4-0B3C-BF0D-C04D-7D56C36A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5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-103188" y="1469615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web application shows as the following GUI in sequence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08D49-3309-5188-634F-54787BC64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A2CEBA-44CE-44F1-B723-C0D5D1A4B1A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042771-A38B-2A3F-5785-3F500E3F9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588B4-2A4F-02E4-722B-9FC74EC1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4" y="2506900"/>
            <a:ext cx="3299746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A1E74-DD8B-C98B-3625-79AFEF0F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337" y="2541193"/>
            <a:ext cx="3909399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3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525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2A4E0-DF1C-AC22-0834-C7B4B0EAFD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8035BD-6F95-42EE-9930-2C5A155A150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E3B4F-2785-47D5-377E-B94006CA5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33DA6AB3-A10E-D5AE-A7CD-2C9983AE6450}"/>
              </a:ext>
            </a:extLst>
          </p:cNvPr>
          <p:cNvSpPr/>
          <p:nvPr/>
        </p:nvSpPr>
        <p:spPr>
          <a:xfrm>
            <a:off x="6525745" y="1215713"/>
            <a:ext cx="2298583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#1. Create index.html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C12CF-0D4A-A8B4-B6C4-78C01BC13F50}"/>
              </a:ext>
            </a:extLst>
          </p:cNvPr>
          <p:cNvGrpSpPr/>
          <p:nvPr/>
        </p:nvGrpSpPr>
        <p:grpSpPr>
          <a:xfrm>
            <a:off x="319671" y="1979421"/>
            <a:ext cx="8504657" cy="3254022"/>
            <a:chOff x="319671" y="1979421"/>
            <a:chExt cx="8504657" cy="32540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C70332-D02F-EC25-9E90-5162D6AF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71" y="1979421"/>
              <a:ext cx="8504657" cy="3254022"/>
            </a:xfrm>
            <a:prstGeom prst="rect">
              <a:avLst/>
            </a:prstGeom>
          </p:spPr>
        </p:pic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2A6109C-0C5F-338A-CE1F-06821C2F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619" y="4534563"/>
              <a:ext cx="2038432" cy="263940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04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525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DCE4B-A0D2-C739-53C1-D4858739D3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951B1D-47D9-4CE1-90F5-6E2601B6235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F5F3F8-398C-77C4-2713-0D3624488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1B529D-025B-2E3D-B0E5-BF7A855B9F78}"/>
              </a:ext>
            </a:extLst>
          </p:cNvPr>
          <p:cNvGrpSpPr/>
          <p:nvPr/>
        </p:nvGrpSpPr>
        <p:grpSpPr>
          <a:xfrm>
            <a:off x="16166" y="1610716"/>
            <a:ext cx="6859378" cy="4806861"/>
            <a:chOff x="16166" y="1610716"/>
            <a:chExt cx="6859378" cy="48068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97D5E8-B1CE-4EE3-179B-D71D7E9A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6" y="1610716"/>
              <a:ext cx="6859378" cy="4806861"/>
            </a:xfrm>
            <a:prstGeom prst="rect">
              <a:avLst/>
            </a:prstGeom>
          </p:spPr>
        </p:pic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42547F8-AC05-1FD6-73C2-B4B4705F5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825" y="4403750"/>
              <a:ext cx="3990742" cy="403142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0619E-5142-62CA-46D9-7F8101A8FF17}"/>
              </a:ext>
            </a:extLst>
          </p:cNvPr>
          <p:cNvGrpSpPr/>
          <p:nvPr/>
        </p:nvGrpSpPr>
        <p:grpSpPr>
          <a:xfrm>
            <a:off x="6003309" y="2827179"/>
            <a:ext cx="3123913" cy="1782316"/>
            <a:chOff x="5924464" y="3219448"/>
            <a:chExt cx="3123913" cy="178231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96258D-60C6-9A82-14B4-8BB5FF7A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4464" y="3219448"/>
              <a:ext cx="3123913" cy="1782316"/>
            </a:xfrm>
            <a:prstGeom prst="rect">
              <a:avLst/>
            </a:prstGeom>
          </p:spPr>
        </p:pic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1AC4944-911E-735F-3551-32394CB9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1777" y="3930555"/>
              <a:ext cx="2654167" cy="291016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F0A59B71-1F9D-5D47-5240-95AF9EFC7388}"/>
              </a:ext>
            </a:extLst>
          </p:cNvPr>
          <p:cNvSpPr/>
          <p:nvPr/>
        </p:nvSpPr>
        <p:spPr>
          <a:xfrm>
            <a:off x="6348723" y="1567507"/>
            <a:ext cx="2757233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#2. Create a </a:t>
            </a:r>
            <a:r>
              <a:rPr lang="en-US">
                <a:solidFill>
                  <a:srgbClr val="FF0000"/>
                </a:solidFill>
              </a:rPr>
              <a:t>Servlet</a:t>
            </a:r>
            <a:r>
              <a:rPr lang="en-US"/>
              <a:t> named FilterServlet.java</a:t>
            </a:r>
          </a:p>
        </p:txBody>
      </p:sp>
    </p:spTree>
    <p:extLst>
      <p:ext uri="{BB962C8B-B14F-4D97-AF65-F5344CB8AC3E}">
        <p14:creationId xmlns:p14="http://schemas.microsoft.com/office/powerpoint/2010/main" val="398847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525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372C0C-9D41-AE18-CEA3-918EB73417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C7EF13-3CDD-49B7-8E49-BCA306B4A2D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777407-E40F-2BC5-01F7-E6F9BCEB5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F32A4-F9EF-EFCA-BD55-8882FEDA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30" y="1123029"/>
            <a:ext cx="8176389" cy="5328174"/>
          </a:xfrm>
          <a:prstGeom prst="rect">
            <a:avLst/>
          </a:prstGeom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5157B352-E613-E377-72AA-251264B9E28E}"/>
              </a:ext>
            </a:extLst>
          </p:cNvPr>
          <p:cNvSpPr/>
          <p:nvPr/>
        </p:nvSpPr>
        <p:spPr>
          <a:xfrm>
            <a:off x="5794744" y="1183374"/>
            <a:ext cx="2415371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#3. Create a </a:t>
            </a:r>
            <a:r>
              <a:rPr lang="en-US">
                <a:solidFill>
                  <a:srgbClr val="FF0000"/>
                </a:solidFill>
              </a:rPr>
              <a:t>Filter</a:t>
            </a:r>
            <a:r>
              <a:rPr lang="en-US"/>
              <a:t> named FirstFilter.java</a:t>
            </a:r>
          </a:p>
        </p:txBody>
      </p:sp>
    </p:spTree>
    <p:extLst>
      <p:ext uri="{BB962C8B-B14F-4D97-AF65-F5344CB8AC3E}">
        <p14:creationId xmlns:p14="http://schemas.microsoft.com/office/powerpoint/2010/main" val="214099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4933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B4B62-4608-25BF-7B38-4E9FA22E6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B45683-5F7F-4CA9-BD95-9BC0068EA54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23D52-9975-D32F-066C-85F0EAF64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FA3DD-518F-F888-6C94-F7CECA26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54" y="1263189"/>
            <a:ext cx="8612292" cy="51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2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791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87291-E4F7-1412-A7B9-C58B96586D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094BD7-7699-4A36-8A1C-8DAD18EBD135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5B242-AF6E-725C-A761-E3D394C5B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181EA-8F70-97C2-60BA-2C9EFC02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4" y="1202567"/>
            <a:ext cx="8736306" cy="52502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26DB06-FE39-1E12-E443-29BD619B005E}"/>
              </a:ext>
            </a:extLst>
          </p:cNvPr>
          <p:cNvGrpSpPr/>
          <p:nvPr/>
        </p:nvGrpSpPr>
        <p:grpSpPr>
          <a:xfrm>
            <a:off x="4179082" y="1202567"/>
            <a:ext cx="4745461" cy="1364511"/>
            <a:chOff x="4179082" y="1202567"/>
            <a:chExt cx="4745461" cy="1364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00B75D-D172-2A7B-95C7-FAEFD4EF4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082" y="1202567"/>
              <a:ext cx="4745461" cy="1364511"/>
            </a:xfrm>
            <a:prstGeom prst="rect">
              <a:avLst/>
            </a:prstGeom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37EFA2-6EFE-915E-F95C-F6CEB6F9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572" y="1802333"/>
              <a:ext cx="2871460" cy="24592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79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01917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BA7DB-FFF6-4388-C577-2676946A472E}"/>
              </a:ext>
            </a:extLst>
          </p:cNvPr>
          <p:cNvGrpSpPr/>
          <p:nvPr/>
        </p:nvGrpSpPr>
        <p:grpSpPr>
          <a:xfrm>
            <a:off x="0" y="1042341"/>
            <a:ext cx="3724275" cy="4773317"/>
            <a:chOff x="95250" y="650875"/>
            <a:chExt cx="3724275" cy="4773317"/>
          </a:xfrm>
        </p:grpSpPr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247650" y="3409655"/>
              <a:ext cx="2066925" cy="201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[</a:t>
              </a:r>
              <a:r>
                <a:rPr lang="en-US" altLang="en-US" sz="1800" b="1">
                  <a:latin typeface="Times New Roman" panose="02020603050405020304" pitchFamily="18" charset="0"/>
                  <a:cs typeface="Arial" panose="020B0604020202020204" pitchFamily="34" charset="0"/>
                </a:rPr>
                <a:t>Optional</a:t>
              </a:r>
              <a:r>
                <a: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rPr>
                <a:t>] Select the URL and typing the URL string, or Select the Servlet and choose the approximate Servlet in combo box</a:t>
              </a:r>
            </a:p>
          </p:txBody>
        </p:sp>
        <p:pic>
          <p:nvPicPr>
            <p:cNvPr id="15667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0" y="650875"/>
              <a:ext cx="3724275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47650" y="1233488"/>
              <a:ext cx="2989263" cy="55721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Line 13"/>
            <p:cNvSpPr>
              <a:spLocks noChangeShapeType="1"/>
            </p:cNvSpPr>
            <p:nvPr/>
          </p:nvSpPr>
          <p:spPr bwMode="auto">
            <a:xfrm flipH="1">
              <a:off x="1403925" y="1790700"/>
              <a:ext cx="1" cy="16383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49DCA-027E-D767-0C44-31F57E24B3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ABE9D-BEA4-4547-9EFA-6F984DE2D6F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EED23-ABDB-E479-CEB1-5ED414FF3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BED65-A281-DBE8-5D10-078C53206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696" y="2330245"/>
            <a:ext cx="5996322" cy="41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71438"/>
            <a:ext cx="7477125" cy="9017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F3912-7B11-13C8-078E-5F2C78B3DC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DF2A6F-5164-4CD4-B467-CAD184950AE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1D48D-B6D0-80E6-2EE5-B5424EA95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CE8A-2673-868B-ACEB-711F3D5B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7" y="973138"/>
            <a:ext cx="8504903" cy="54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8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93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" y="4657635"/>
            <a:ext cx="797877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F85F5-0F82-C5B2-A83D-78CF86D86C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C5D2CC-E52D-4A0C-B096-77FD67DD16D3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3D6DB-6D7C-BAE2-C2F6-03ABEDDC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3D94F-4707-3201-BB7F-6CD0F8A23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9" y="1670402"/>
            <a:ext cx="4233683" cy="2366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2553-1781-FFFF-E7D7-B3AB1C4A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88" y="1670401"/>
            <a:ext cx="4277039" cy="21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3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>
          <a:xfrm>
            <a:off x="0" y="1265089"/>
            <a:ext cx="9144000" cy="4900977"/>
          </a:xfrm>
        </p:spPr>
        <p:txBody>
          <a:bodyPr/>
          <a:lstStyle/>
          <a:p>
            <a:pPr algn="just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application using MVC2 Pattern using Filter as Controller?</a:t>
            </a:r>
          </a:p>
          <a:p>
            <a:pPr lvl="1">
              <a:lnSpc>
                <a:spcPct val="20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lvl="1">
              <a:lnSpc>
                <a:spcPct val="20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</a:t>
            </a:r>
          </a:p>
          <a:p>
            <a:pPr lvl="1">
              <a:lnSpc>
                <a:spcPct val="20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Filter as Controller in MVC2 Design Pattern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AE56C-9DD5-FC82-2ABA-1E212008A1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E5ACFE-1DF8-4B11-92DA-F882263E591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C8FCC-1C54-F869-7BF4-057701038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6038"/>
            <a:ext cx="7815262" cy="1036637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sp>
        <p:nvSpPr>
          <p:cNvPr id="164867" name="Rectangle 3"/>
          <p:cNvSpPr>
            <a:spLocks noGrp="1"/>
          </p:cNvSpPr>
          <p:nvPr>
            <p:ph type="body" idx="4294967295"/>
          </p:nvPr>
        </p:nvSpPr>
        <p:spPr>
          <a:xfrm>
            <a:off x="103188" y="993289"/>
            <a:ext cx="8937625" cy="404812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filter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user and the endpoint – Invoke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series of filters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request or a response 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filter to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the filter chain. So each request and response has to be serviced by each filter forming a filter chain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 the Calling filter is last filter, will invoke web resource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FilterChain Interface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 object through the web container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invokes the next filter in a filter chain starting from the first filter from a particular end. If the calling filter is the last filter in the chain, it will invoke the web resource, such as JSP and servlet.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Only implement doFilter() method.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Forces the next filter in the chain to be invoked </a:t>
            </a:r>
            <a:endParaRPr lang="vi-V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6" y="4847664"/>
            <a:ext cx="3410207" cy="161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E7BA5-7834-8FAC-9F32-5D13F0AF9A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3E16A1-B468-4EA2-B42A-0554BA2855A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4FF28-E3A8-3BA9-4256-5C8C7108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39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0A9D7-C964-3ABF-69D1-575495ADF7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7BE6B4-EE69-48A4-886B-8EA1173B839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052BC-A90D-A09A-81D3-EE3FE888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BB5F3-5C37-8D96-8667-037D9E60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9" y="1840678"/>
            <a:ext cx="3896370" cy="21776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94CE4E-D05B-A26C-0C03-C6C0D8A8CF88}"/>
              </a:ext>
            </a:extLst>
          </p:cNvPr>
          <p:cNvGrpSpPr/>
          <p:nvPr/>
        </p:nvGrpSpPr>
        <p:grpSpPr>
          <a:xfrm>
            <a:off x="4370304" y="3841487"/>
            <a:ext cx="4444111" cy="2022418"/>
            <a:chOff x="4370304" y="3841487"/>
            <a:chExt cx="4444111" cy="20224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2E3C24-343C-E834-0C54-098856D2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0304" y="3841487"/>
              <a:ext cx="4444111" cy="20224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0C9501-2313-F18E-CC97-7C8A852C42C0}"/>
                </a:ext>
              </a:extLst>
            </p:cNvPr>
            <p:cNvSpPr/>
            <p:nvPr/>
          </p:nvSpPr>
          <p:spPr>
            <a:xfrm>
              <a:off x="5826643" y="5528931"/>
              <a:ext cx="1626781" cy="26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666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8268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8E148E-860F-1928-0FCF-71FD9D2D9E43}"/>
              </a:ext>
            </a:extLst>
          </p:cNvPr>
          <p:cNvGrpSpPr/>
          <p:nvPr/>
        </p:nvGrpSpPr>
        <p:grpSpPr>
          <a:xfrm>
            <a:off x="34827" y="1252485"/>
            <a:ext cx="9144000" cy="4065587"/>
            <a:chOff x="16166" y="1677476"/>
            <a:chExt cx="9144000" cy="4065587"/>
          </a:xfrm>
        </p:grpSpPr>
        <p:pic>
          <p:nvPicPr>
            <p:cNvPr id="16896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6" y="1677476"/>
              <a:ext cx="9144000" cy="4065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564" name="Rectangle 12"/>
            <p:cNvSpPr>
              <a:spLocks noChangeArrowheads="1"/>
            </p:cNvSpPr>
            <p:nvPr/>
          </p:nvSpPr>
          <p:spPr bwMode="auto">
            <a:xfrm>
              <a:off x="2127541" y="3898388"/>
              <a:ext cx="3911600" cy="32226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8BF95-8870-C741-066E-1E4FE8BC22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47E1C8-23B4-4090-A96E-6823777B343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2BC38-F5E6-4B19-F26B-CD54B093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E497E9FD-51E7-00E0-D4D6-6878628D1690}"/>
              </a:ext>
            </a:extLst>
          </p:cNvPr>
          <p:cNvSpPr/>
          <p:nvPr/>
        </p:nvSpPr>
        <p:spPr>
          <a:xfrm>
            <a:off x="6602819" y="1259708"/>
            <a:ext cx="2541181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#4. Create a Filter named SecondFilter.java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B6382B-041B-4E6D-680C-CC65795CB139}"/>
              </a:ext>
            </a:extLst>
          </p:cNvPr>
          <p:cNvGrpSpPr/>
          <p:nvPr/>
        </p:nvGrpSpPr>
        <p:grpSpPr>
          <a:xfrm>
            <a:off x="4795207" y="4226141"/>
            <a:ext cx="4313966" cy="2183861"/>
            <a:chOff x="4795207" y="4226141"/>
            <a:chExt cx="4313966" cy="21838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C78EA5C-2411-1D1C-E931-A0B7A6F97C03}"/>
                </a:ext>
              </a:extLst>
            </p:cNvPr>
            <p:cNvGrpSpPr/>
            <p:nvPr/>
          </p:nvGrpSpPr>
          <p:grpSpPr>
            <a:xfrm>
              <a:off x="4795207" y="4226141"/>
              <a:ext cx="4313966" cy="2183861"/>
              <a:chOff x="4795207" y="4226141"/>
              <a:chExt cx="4313966" cy="218386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C2D4090-F34E-E079-B4BF-0FCE2EBA6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5207" y="4226141"/>
                <a:ext cx="4313966" cy="2183861"/>
              </a:xfrm>
              <a:prstGeom prst="rect">
                <a:avLst/>
              </a:prstGeom>
            </p:spPr>
          </p:pic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FFEFE775-D273-53A4-E608-0C595AC72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207" y="4959641"/>
                <a:ext cx="2757737" cy="234152"/>
              </a:xfrm>
              <a:prstGeom prst="rect">
                <a:avLst/>
              </a:prstGeom>
              <a:noFill/>
              <a:ln w="25400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9B653C-2D33-9FCE-3426-350E14AA1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8960" y="6201654"/>
              <a:ext cx="2898389" cy="156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95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9" y="1117653"/>
            <a:ext cx="84391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577054" y="1845701"/>
            <a:ext cx="7161213" cy="45497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EF744-2A98-9756-145E-7DCB2333B4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9D6FFB-42AE-4A87-A5D7-0F806C7588B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C787C-FEB6-6D42-904C-4326F956C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9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344D0-C48F-C327-8670-F5845D9486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EB9C9A-0A38-4412-AC25-D9FD56D806C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AB183-EFD1-B8AD-512D-341CD6042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4FA74-D228-31C0-D178-A5136E52623B}"/>
              </a:ext>
            </a:extLst>
          </p:cNvPr>
          <p:cNvGrpSpPr/>
          <p:nvPr/>
        </p:nvGrpSpPr>
        <p:grpSpPr>
          <a:xfrm>
            <a:off x="583805" y="1138238"/>
            <a:ext cx="7976389" cy="5315342"/>
            <a:chOff x="513269" y="1138238"/>
            <a:chExt cx="7976389" cy="53153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ABA81E-C2AF-D7DB-71D2-E585EE4D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69" y="1138238"/>
              <a:ext cx="7976389" cy="5315342"/>
            </a:xfrm>
            <a:prstGeom prst="rect">
              <a:avLst/>
            </a:prstGeom>
          </p:spPr>
        </p:pic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021689" y="4351790"/>
              <a:ext cx="4320388" cy="41315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D9CBAD29-C3A7-083C-E7E7-051C87B4837F}"/>
              </a:ext>
            </a:extLst>
          </p:cNvPr>
          <p:cNvSpPr/>
          <p:nvPr/>
        </p:nvSpPr>
        <p:spPr>
          <a:xfrm>
            <a:off x="6338477" y="2382938"/>
            <a:ext cx="1976284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#5. Update FilterServlet.java</a:t>
            </a:r>
          </a:p>
        </p:txBody>
      </p:sp>
    </p:spTree>
    <p:extLst>
      <p:ext uri="{BB962C8B-B14F-4D97-AF65-F5344CB8AC3E}">
        <p14:creationId xmlns:p14="http://schemas.microsoft.com/office/powerpoint/2010/main" val="3219271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715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9" y="1968347"/>
            <a:ext cx="870743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" y="4173384"/>
            <a:ext cx="8661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576CE-198E-826A-F72B-CD4C397CB4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FFD303-A890-4550-8BCD-85581056D1E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8ED8A-0CCB-F325-5C96-DBC17E568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3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39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0A9D7-C964-3ABF-69D1-575495ADF7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7BE6B4-EE69-48A4-886B-8EA1173B839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052BC-A90D-A09A-81D3-EE3FE888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8BEF9-EC29-C1F4-4DDE-66A3F11B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" y="1808595"/>
            <a:ext cx="4177264" cy="22793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F43109-7DF6-2F37-0D4D-567864F23628}"/>
              </a:ext>
            </a:extLst>
          </p:cNvPr>
          <p:cNvGrpSpPr/>
          <p:nvPr/>
        </p:nvGrpSpPr>
        <p:grpSpPr>
          <a:xfrm>
            <a:off x="4406430" y="4087992"/>
            <a:ext cx="4410400" cy="2005517"/>
            <a:chOff x="4406430" y="4087992"/>
            <a:chExt cx="4410400" cy="20055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97B638-CCC1-54BF-794A-960A7749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430" y="4087992"/>
              <a:ext cx="4410400" cy="2005517"/>
            </a:xfrm>
            <a:prstGeom prst="rect">
              <a:avLst/>
            </a:prstGeom>
          </p:spPr>
        </p:pic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0954144A-E038-A15E-DDE1-841CCE09E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8952" y="5768937"/>
              <a:ext cx="1649195" cy="291016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87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2"/>
          <p:cNvSpPr>
            <a:spLocks noGrp="1"/>
          </p:cNvSpPr>
          <p:nvPr>
            <p:ph type="title" idx="4294967295"/>
          </p:nvPr>
        </p:nvSpPr>
        <p:spPr>
          <a:xfrm>
            <a:off x="977900" y="0"/>
            <a:ext cx="8166100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C9F2A-EAAE-113E-4563-D2ADA4DBC071}"/>
              </a:ext>
            </a:extLst>
          </p:cNvPr>
          <p:cNvGrpSpPr/>
          <p:nvPr/>
        </p:nvGrpSpPr>
        <p:grpSpPr>
          <a:xfrm>
            <a:off x="424016" y="1280493"/>
            <a:ext cx="8433619" cy="5095926"/>
            <a:chOff x="228600" y="1255713"/>
            <a:chExt cx="8915400" cy="5548312"/>
          </a:xfrm>
        </p:grpSpPr>
        <p:pic>
          <p:nvPicPr>
            <p:cNvPr id="1792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255713"/>
              <a:ext cx="8915400" cy="55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484968" y="2089150"/>
              <a:ext cx="7559019" cy="44608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1C6DC-9B8E-B683-9724-BC3413A470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E909CC-94ED-4041-83A3-25E0F952584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9510F-B40B-CD6A-91F9-C57B5F11B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6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37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089399"/>
            <a:ext cx="8289925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21631"/>
            <a:ext cx="82804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7DB00-E4BD-971E-B47E-99B91628E7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D09DCF-8303-4971-A4A8-256085A6AEC3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CF4A0-A508-5BB5-45D3-98F583BFA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5CA95-2FB2-6656-1ABA-32427FD1AC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A3847A-E5BD-4B6E-917E-9CFC613DE08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6DC78F-5B82-3129-AC8D-B17776825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0414641-6F90-FD49-F4DC-BF3EC1B94DAF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8C3D812-CB23-CA24-7150-3E9008FCBDE0}"/>
              </a:ext>
            </a:extLst>
          </p:cNvPr>
          <p:cNvSpPr/>
          <p:nvPr/>
        </p:nvSpPr>
        <p:spPr>
          <a:xfrm>
            <a:off x="7109687" y="1611462"/>
            <a:ext cx="1976284" cy="560439"/>
          </a:xfrm>
          <a:prstGeom prst="round2DiagRect">
            <a:avLst/>
          </a:prstGeom>
          <a:solidFill>
            <a:srgbClr val="00B05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#6. Update SecondFilter.java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D4747A-77BE-3843-B965-5C4C12F79E40}"/>
              </a:ext>
            </a:extLst>
          </p:cNvPr>
          <p:cNvGrpSpPr/>
          <p:nvPr/>
        </p:nvGrpSpPr>
        <p:grpSpPr>
          <a:xfrm>
            <a:off x="58029" y="1585830"/>
            <a:ext cx="6837721" cy="4862951"/>
            <a:chOff x="58029" y="1585830"/>
            <a:chExt cx="6837721" cy="48629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337D34-3D67-12EC-A975-26AC94FB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29" y="1585830"/>
              <a:ext cx="6837721" cy="4862951"/>
            </a:xfrm>
            <a:prstGeom prst="rect">
              <a:avLst/>
            </a:prstGeom>
          </p:spPr>
        </p:pic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1631597" y="4755143"/>
              <a:ext cx="4307809" cy="362141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67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70762A-7C57-4EEE-B17B-6BB5E0ED96D7}"/>
              </a:ext>
            </a:extLst>
          </p:cNvPr>
          <p:cNvSpPr txBox="1">
            <a:spLocks/>
          </p:cNvSpPr>
          <p:nvPr/>
        </p:nvSpPr>
        <p:spPr bwMode="auto">
          <a:xfrm>
            <a:off x="0" y="1320963"/>
            <a:ext cx="9144000" cy="371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20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request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Postprocess response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web application</a:t>
            </a:r>
          </a:p>
          <a:p>
            <a:pPr algn="just" eaLnBrk="1" hangingPunct="1">
              <a:lnSpc>
                <a:spcPct val="20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CRUD, Online Shopping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MVC2 pattern with Filter as Controller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8B649-5655-D45F-B3E8-7E0E1A33AD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8457BC-254B-4852-A7D1-B9DE215AC1B5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D4B4A-04E6-50D4-6B2F-DD54276EA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5B2A2-0B49-1F7D-9268-00AFB2036F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B04554-1D10-45F3-B2BF-BED650D11868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4D4AF-4C95-9ADB-77E1-C443B9275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DD3A4-0B93-5C1F-1A10-54552FDA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4" y="1693596"/>
            <a:ext cx="4340674" cy="212512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1ECD7EC-C952-0669-71B1-71E630994D83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F28B9A-6779-CBBF-58D0-6D2D6621D44E}"/>
              </a:ext>
            </a:extLst>
          </p:cNvPr>
          <p:cNvGrpSpPr/>
          <p:nvPr/>
        </p:nvGrpSpPr>
        <p:grpSpPr>
          <a:xfrm>
            <a:off x="4476706" y="4008561"/>
            <a:ext cx="4340673" cy="2120058"/>
            <a:chOff x="4571999" y="3681390"/>
            <a:chExt cx="4340673" cy="21200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E0111B-9DA9-37CF-4281-A8BE16B2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3681390"/>
              <a:ext cx="4340673" cy="2120058"/>
            </a:xfrm>
            <a:prstGeom prst="rect">
              <a:avLst/>
            </a:prstGeom>
          </p:spPr>
        </p:pic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772057D6-42A5-CFB1-184A-16E452ACC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026" y="5527490"/>
              <a:ext cx="2142558" cy="210580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302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</a:t>
            </a:r>
          </a:p>
        </p:txBody>
      </p:sp>
      <p:sp>
        <p:nvSpPr>
          <p:cNvPr id="18944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23938"/>
            <a:ext cx="8951912" cy="239077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</a:rPr>
              <a:t>To </a:t>
            </a:r>
            <a:r>
              <a:rPr lang="en-US" altLang="en-US" sz="1800" b="1">
                <a:latin typeface="Times New Roman" panose="02020603050405020304" pitchFamily="18" charset="0"/>
              </a:rPr>
              <a:t>modify or intercept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 or response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they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can reach their logical destination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required object can dynamically capture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 or response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Creates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to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the request and response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they reach server and client respectively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wrapper object generated by the filter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getWriter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and 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getOutputStream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returns a stand-in-stream. The stand-in-stream is passed to the servlet through the wrapper object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wrapper object captures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response through the stand-in-stream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sends it back to the filter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52406-0554-3EF6-38D8-4767B8A1D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D6FE8F-4854-480D-B001-262E088B834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E41F3-190C-2E6A-EC8A-7CAE3DE9F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5D675-83CD-E4FB-370E-1EF2C97B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" y="3344080"/>
            <a:ext cx="9127834" cy="32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9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3983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Altering Request</a:t>
            </a:r>
          </a:p>
        </p:txBody>
      </p:sp>
      <p:sp>
        <p:nvSpPr>
          <p:cNvPr id="191491" name="Rectangle 3"/>
          <p:cNvSpPr>
            <a:spLocks noGrp="1"/>
          </p:cNvSpPr>
          <p:nvPr>
            <p:ph type="body" idx="4294967295"/>
          </p:nvPr>
        </p:nvSpPr>
        <p:spPr>
          <a:xfrm>
            <a:off x="-9830" y="1543256"/>
            <a:ext cx="4462958" cy="353019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 filter class extends to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ServletRequestWrapper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HttpServletRequestWrapper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class.</a:t>
            </a:r>
          </a:p>
          <a:p>
            <a:pPr algn="just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captures the HttpRequest object from the client and sends it to the filers</a:t>
            </a:r>
          </a:p>
          <a:p>
            <a:pPr algn="just" eaLnBrk="1" hangingPunct="1">
              <a:lnSpc>
                <a:spcPct val="80000"/>
              </a:lnSpc>
              <a:spcAft>
                <a:spcPts val="1200"/>
              </a:spcAft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objects filter extends some services to the request.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5" y="1616280"/>
            <a:ext cx="47783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0FAFF-5D56-8C8D-B439-A1ED289749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5EB16F-FBB8-4516-A716-900D7E1E5B8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86345-583A-F160-B909-191C492DD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7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Altering Response</a:t>
            </a:r>
          </a:p>
        </p:txBody>
      </p:sp>
      <p:sp>
        <p:nvSpPr>
          <p:cNvPr id="193539" name="Rectangle 3"/>
          <p:cNvSpPr>
            <a:spLocks noGrp="1"/>
          </p:cNvSpPr>
          <p:nvPr>
            <p:ph type="body" idx="4294967295"/>
          </p:nvPr>
        </p:nvSpPr>
        <p:spPr>
          <a:xfrm>
            <a:off x="126206" y="997382"/>
            <a:ext cx="9017794" cy="3633992"/>
          </a:xfrm>
        </p:spPr>
        <p:txBody>
          <a:bodyPr/>
          <a:lstStyle/>
          <a:p>
            <a:pPr algn="just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filter class extends to the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ServletResponseWrapper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HttpServletResponseWrapper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class.</a:t>
            </a:r>
          </a:p>
          <a:p>
            <a:pPr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overrides the getWriter() and getOutputStream() methods</a:t>
            </a:r>
          </a:p>
          <a:p>
            <a:pPr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returns a stand in stream</a:t>
            </a:r>
          </a:p>
          <a:p>
            <a:pPr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stand in stream is then passed to the servlet through the response wrapper object</a:t>
            </a:r>
          </a:p>
          <a:p>
            <a:pPr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capture the response and sends it back to the filter and required alteration is carried out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343BB-8F7F-E19F-737E-F915F614A0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EDA83-816F-4CF3-A547-2C32AFB69563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307CA0-447A-6988-DBDD-00890579C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38401-1C09-2325-D050-FACFCCFB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70" y="3877428"/>
            <a:ext cx="4763022" cy="26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E805B-EF9B-8EF8-C97E-196BDDF4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" y="1574956"/>
            <a:ext cx="2199465" cy="26025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00C48-073B-80B0-A6D3-FB52B0230DD9}"/>
              </a:ext>
            </a:extLst>
          </p:cNvPr>
          <p:cNvGrpSpPr/>
          <p:nvPr/>
        </p:nvGrpSpPr>
        <p:grpSpPr>
          <a:xfrm>
            <a:off x="2215631" y="1652383"/>
            <a:ext cx="6889833" cy="4493316"/>
            <a:chOff x="2215631" y="1652383"/>
            <a:chExt cx="6889833" cy="4493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F87E78-38BA-6007-DA57-B893EA8AE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5631" y="1652383"/>
              <a:ext cx="3520745" cy="218713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4B0B83-6BA6-6005-37B2-B0DAEDEC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9164" y="1652383"/>
              <a:ext cx="3063505" cy="2187130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119DE3-5470-D031-0355-7537A085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9164" y="4177510"/>
              <a:ext cx="3116300" cy="1968189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A921D0-FA84-36A0-F081-E61E14E5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5631" y="4177510"/>
              <a:ext cx="3602425" cy="1968189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72F2CB-5D90-A282-8D6E-4A401CA6F470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3291840"/>
              <a:ext cx="3099660" cy="0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351AB8-E389-1BEA-7346-83C271B4C914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5742432"/>
              <a:ext cx="309966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0272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E4703-03F1-0E8D-206D-6299691B5BA1}"/>
              </a:ext>
            </a:extLst>
          </p:cNvPr>
          <p:cNvSpPr txBox="1"/>
          <p:nvPr/>
        </p:nvSpPr>
        <p:spPr>
          <a:xfrm>
            <a:off x="230886" y="1196975"/>
            <a:ext cx="461314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Index.html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E398ED-996C-0831-8738-B419764025DF}"/>
              </a:ext>
            </a:extLst>
          </p:cNvPr>
          <p:cNvGrpSpPr/>
          <p:nvPr/>
        </p:nvGrpSpPr>
        <p:grpSpPr>
          <a:xfrm>
            <a:off x="525027" y="1753176"/>
            <a:ext cx="7892777" cy="4485253"/>
            <a:chOff x="625611" y="1681514"/>
            <a:chExt cx="7892777" cy="448525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28078F-5ADC-50A9-33F7-E0FCD2D9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11" y="1681514"/>
              <a:ext cx="7892777" cy="448525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74E725-896A-9926-FF7A-D9EA25648AEE}"/>
                </a:ext>
              </a:extLst>
            </p:cNvPr>
            <p:cNvSpPr/>
            <p:nvPr/>
          </p:nvSpPr>
          <p:spPr>
            <a:xfrm>
              <a:off x="2615184" y="4846320"/>
              <a:ext cx="2228850" cy="2011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242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CAB21-2092-3B6D-C8DB-EFF1B789B73F}"/>
              </a:ext>
            </a:extLst>
          </p:cNvPr>
          <p:cNvSpPr txBox="1"/>
          <p:nvPr/>
        </p:nvSpPr>
        <p:spPr>
          <a:xfrm>
            <a:off x="230886" y="1196975"/>
            <a:ext cx="461314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en-US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ProcessServlet</a:t>
            </a:r>
            <a:r>
              <a:rPr lang="en-US" altLang="en-US" sz="1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  <a:endParaRPr lang="en-US" altLang="en-US" sz="1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F4E7D-B078-4DE4-2FD0-809222B0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2" y="1568089"/>
            <a:ext cx="6606147" cy="489200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A10C8C2-13FC-25C4-1669-0CCF54154F84}"/>
              </a:ext>
            </a:extLst>
          </p:cNvPr>
          <p:cNvGrpSpPr/>
          <p:nvPr/>
        </p:nvGrpSpPr>
        <p:grpSpPr>
          <a:xfrm>
            <a:off x="5750358" y="2386501"/>
            <a:ext cx="3368332" cy="1920406"/>
            <a:chOff x="5759502" y="2386501"/>
            <a:chExt cx="3368332" cy="19204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9EB4F-F706-6E65-899C-6FA2AFE4D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502" y="2386501"/>
              <a:ext cx="3368332" cy="19204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4473D9-2083-DFD0-9824-024BD52B6032}"/>
                </a:ext>
              </a:extLst>
            </p:cNvPr>
            <p:cNvSpPr/>
            <p:nvPr/>
          </p:nvSpPr>
          <p:spPr>
            <a:xfrm>
              <a:off x="5759502" y="3227832"/>
              <a:ext cx="3000450" cy="2011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414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0F05D-0B92-95E5-332B-D0DD4BB51BFA}"/>
              </a:ext>
            </a:extLst>
          </p:cNvPr>
          <p:cNvSpPr txBox="1"/>
          <p:nvPr/>
        </p:nvSpPr>
        <p:spPr>
          <a:xfrm>
            <a:off x="230886" y="1196975"/>
            <a:ext cx="461314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§"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alt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MyFilter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.java</a:t>
            </a:r>
            <a:endParaRPr lang="en-US" altLang="en-US" sz="1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E5B66-4D01-A565-A2B3-5E4F3C9E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8" y="1492619"/>
            <a:ext cx="8594520" cy="49697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63C7F2-4663-7956-9669-971B037C3DDC}"/>
              </a:ext>
            </a:extLst>
          </p:cNvPr>
          <p:cNvGrpSpPr/>
          <p:nvPr/>
        </p:nvGrpSpPr>
        <p:grpSpPr>
          <a:xfrm>
            <a:off x="5878556" y="4839210"/>
            <a:ext cx="3162574" cy="1623201"/>
            <a:chOff x="5860268" y="4839210"/>
            <a:chExt cx="3162574" cy="16232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EA1894-5A06-6E32-6971-AF691DD1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0268" y="4839210"/>
              <a:ext cx="3162574" cy="16232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44A0FF-3109-DDBD-CBC3-9635195D96CF}"/>
                </a:ext>
              </a:extLst>
            </p:cNvPr>
            <p:cNvSpPr/>
            <p:nvPr/>
          </p:nvSpPr>
          <p:spPr>
            <a:xfrm>
              <a:off x="5863490" y="5696530"/>
              <a:ext cx="3000450" cy="2011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926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6370A-E578-5A08-0489-4EFCF9CC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22" y="1872819"/>
            <a:ext cx="6906906" cy="36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63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15AEA-0AB4-F8C8-2F95-F57909DD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" y="1118303"/>
            <a:ext cx="7991856" cy="53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894736" y="0"/>
            <a:ext cx="8229600" cy="10832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-29496" y="1132526"/>
            <a:ext cx="9144000" cy="534817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components that add functionality to the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and response processing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Web Application</a:t>
            </a:r>
          </a:p>
          <a:p>
            <a:pPr lvl="1"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requests and response that flow between a client and a Servlet/JSP.</a:t>
            </a:r>
          </a:p>
          <a:p>
            <a:pPr lvl="1"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modification of requests and responses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client and web applications. </a:t>
            </a:r>
          </a:p>
          <a:p>
            <a:pPr lvl="1"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incoming requests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user before the servlet processes the request</a:t>
            </a:r>
          </a:p>
          <a:p>
            <a:pPr lvl="1"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the outgoing response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web resources before it reaches the user </a:t>
            </a:r>
          </a:p>
          <a:p>
            <a:pPr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according to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provide to the web applications </a:t>
            </a:r>
          </a:p>
          <a:p>
            <a:pPr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container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with the web applications</a:t>
            </a:r>
          </a:p>
          <a:p>
            <a:pPr algn="just" eaLnBrk="1" hangingPunct="1">
              <a:lnSpc>
                <a:spcPct val="80000"/>
              </a:lnSpc>
              <a:spcBef>
                <a:spcPts val="272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introduced as a Web component in Java servlet specification version 2.3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8A364-89EE-3971-DACD-E30B9A7C2C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96D251-9840-41AE-839A-C05AF657A06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B07AB-B53B-B96F-91D7-1A24B7769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7EAC1-4241-846F-5E1B-14A8BB6E49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2B211C-31FC-4BD7-A5DB-FEDC4A9918B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51978-6095-F783-9726-ADAEBCC78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2769C4-2B1E-67D0-EEE4-230A78452EBE}"/>
              </a:ext>
            </a:extLst>
          </p:cNvPr>
          <p:cNvSpPr txBox="1">
            <a:spLocks/>
          </p:cNvSpPr>
          <p:nvPr/>
        </p:nvSpPr>
        <p:spPr bwMode="auto">
          <a:xfrm>
            <a:off x="1328738" y="0"/>
            <a:ext cx="7815262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Wrapper Class – Example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688BA0-9903-AF98-1FF7-657F29D0A162}"/>
              </a:ext>
            </a:extLst>
          </p:cNvPr>
          <p:cNvGrpSpPr/>
          <p:nvPr/>
        </p:nvGrpSpPr>
        <p:grpSpPr>
          <a:xfrm>
            <a:off x="532312" y="1563237"/>
            <a:ext cx="8211421" cy="4521581"/>
            <a:chOff x="532312" y="1563237"/>
            <a:chExt cx="8211421" cy="45215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F87E78-38BA-6007-DA57-B893EA8AE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12" y="1592855"/>
              <a:ext cx="3520745" cy="2187130"/>
            </a:xfrm>
            <a:prstGeom prst="rect">
              <a:avLst/>
            </a:prstGeom>
            <a:ln w="12700">
              <a:solidFill>
                <a:srgbClr val="FF33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4B0B83-6BA6-6005-37B2-B0DAEDEC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0228" y="1563237"/>
              <a:ext cx="3063505" cy="2187130"/>
            </a:xfrm>
            <a:prstGeom prst="rect">
              <a:avLst/>
            </a:prstGeom>
            <a:noFill/>
            <a:ln>
              <a:solidFill>
                <a:srgbClr val="FF3300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119DE3-5470-D031-0355-7537A085C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7433" y="4116629"/>
              <a:ext cx="3116300" cy="1968189"/>
            </a:xfrm>
            <a:prstGeom prst="rect">
              <a:avLst/>
            </a:prstGeom>
            <a:ln w="12700">
              <a:solidFill>
                <a:srgbClr val="00B05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A921D0-FA84-36A0-F081-E61E14E5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312" y="4098692"/>
              <a:ext cx="3602425" cy="196818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72F2CB-5D90-A282-8D6E-4A401CA6F47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603" y="3221816"/>
              <a:ext cx="1602625" cy="0"/>
            </a:xfrm>
            <a:prstGeom prst="straightConnector1">
              <a:avLst/>
            </a:prstGeom>
            <a:ln w="190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351AB8-E389-1BEA-7346-83C271B4C914}"/>
                </a:ext>
              </a:extLst>
            </p:cNvPr>
            <p:cNvCxnSpPr>
              <a:cxnSpLocks/>
            </p:cNvCxnSpPr>
            <p:nvPr/>
          </p:nvCxnSpPr>
          <p:spPr>
            <a:xfrm>
              <a:off x="4130398" y="5635832"/>
              <a:ext cx="1497035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72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83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Acts as Controller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0" y="1546811"/>
            <a:ext cx="9144000" cy="4216224"/>
          </a:xfrm>
        </p:spPr>
        <p:txBody>
          <a:bodyPr/>
          <a:lstStyle/>
          <a:p>
            <a:pPr algn="just" eaLnBrk="1" hangingPunct="1"/>
            <a:r>
              <a:rPr lang="en-US" dirty="0">
                <a:latin typeface="Times New Roman" panose="02020603050405020304" pitchFamily="18" charset="0"/>
              </a:rPr>
              <a:t>While a </a:t>
            </a:r>
            <a:r>
              <a:rPr lang="en-US" b="1" dirty="0">
                <a:latin typeface="Times New Roman" panose="02020603050405020304" pitchFamily="18" charset="0"/>
              </a:rPr>
              <a:t>servlet</a:t>
            </a:r>
            <a:r>
              <a:rPr lang="en-US" dirty="0">
                <a:latin typeface="Times New Roman" panose="02020603050405020304" pitchFamily="18" charset="0"/>
              </a:rPr>
              <a:t> is the </a:t>
            </a:r>
            <a:r>
              <a:rPr lang="en-US" b="1" dirty="0">
                <a:latin typeface="Times New Roman" panose="02020603050405020304" pitchFamily="18" charset="0"/>
              </a:rPr>
              <a:t>most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common controller</a:t>
            </a:r>
            <a:r>
              <a:rPr lang="en-US" dirty="0">
                <a:latin typeface="Times New Roman" panose="02020603050405020304" pitchFamily="18" charset="0"/>
              </a:rPr>
              <a:t>, a </a:t>
            </a:r>
            <a:r>
              <a:rPr lang="en-US" b="1" dirty="0">
                <a:latin typeface="Times New Roman" panose="02020603050405020304" pitchFamily="18" charset="0"/>
              </a:rPr>
              <a:t>filter</a:t>
            </a:r>
            <a:r>
              <a:rPr lang="en-US" dirty="0">
                <a:latin typeface="Times New Roman" panose="02020603050405020304" pitchFamily="18" charset="0"/>
              </a:rPr>
              <a:t> can </a:t>
            </a:r>
            <a:r>
              <a:rPr lang="en-US" b="1" dirty="0">
                <a:latin typeface="Times New Roman" panose="02020603050405020304" pitchFamily="18" charset="0"/>
              </a:rPr>
              <a:t>act as a controller </a:t>
            </a:r>
            <a:r>
              <a:rPr lang="en-US" dirty="0">
                <a:latin typeface="Times New Roman" panose="02020603050405020304" pitchFamily="18" charset="0"/>
              </a:rPr>
              <a:t>too 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</a:rPr>
              <a:t>While a </a:t>
            </a:r>
            <a:r>
              <a:rPr lang="en-US" altLang="en-US" b="1" dirty="0">
                <a:latin typeface="Times New Roman" panose="02020603050405020304" pitchFamily="18" charset="0"/>
              </a:rPr>
              <a:t>servlet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only </a:t>
            </a:r>
            <a:r>
              <a:rPr lang="en-US" b="1" dirty="0">
                <a:latin typeface="Times New Roman" panose="02020603050405020304" pitchFamily="18" charset="0"/>
              </a:rPr>
              <a:t>handles access </a:t>
            </a:r>
            <a:r>
              <a:rPr lang="en-US" dirty="0">
                <a:latin typeface="Times New Roman" panose="02020603050405020304" pitchFamily="18" charset="0"/>
              </a:rPr>
              <a:t>to the </a:t>
            </a:r>
            <a:r>
              <a:rPr lang="en-US" b="1" dirty="0">
                <a:latin typeface="Times New Roman" panose="02020603050405020304" pitchFamily="18" charset="0"/>
              </a:rPr>
              <a:t>dynamic</a:t>
            </a:r>
            <a:r>
              <a:rPr lang="en-US" dirty="0">
                <a:latin typeface="Times New Roman" panose="02020603050405020304" pitchFamily="18" charset="0"/>
              </a:rPr>
              <a:t> part of the application, a </a:t>
            </a:r>
            <a:r>
              <a:rPr lang="en-US" b="1" dirty="0">
                <a:latin typeface="Times New Roman" panose="02020603050405020304" pitchFamily="18" charset="0"/>
              </a:rPr>
              <a:t>filter</a:t>
            </a:r>
            <a:r>
              <a:rPr lang="en-US" dirty="0">
                <a:latin typeface="Times New Roman" panose="02020603050405020304" pitchFamily="18" charset="0"/>
              </a:rPr>
              <a:t> can </a:t>
            </a:r>
            <a:r>
              <a:rPr lang="en-US" b="1" dirty="0">
                <a:latin typeface="Times New Roman" panose="02020603050405020304" pitchFamily="18" charset="0"/>
              </a:rPr>
              <a:t>serve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all</a:t>
            </a:r>
            <a:r>
              <a:rPr lang="en-US" dirty="0">
                <a:latin typeface="Times New Roman" panose="02020603050405020304" pitchFamily="18" charset="0"/>
              </a:rPr>
              <a:t> the </a:t>
            </a:r>
            <a:r>
              <a:rPr lang="en-US" b="1" dirty="0">
                <a:latin typeface="Times New Roman" panose="02020603050405020304" pitchFamily="18" charset="0"/>
              </a:rPr>
              <a:t>resources</a:t>
            </a:r>
            <a:r>
              <a:rPr lang="en-US" dirty="0">
                <a:latin typeface="Times New Roman" panose="02020603050405020304" pitchFamily="18" charset="0"/>
              </a:rPr>
              <a:t> in application, </a:t>
            </a:r>
            <a:r>
              <a:rPr lang="en-US" b="1" dirty="0">
                <a:latin typeface="Times New Roman" panose="02020603050405020304" pitchFamily="18" charset="0"/>
              </a:rPr>
              <a:t>including static ones </a:t>
            </a:r>
            <a:endParaRPr lang="en-US" altLang="en-US" b="1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dirty="0">
                <a:latin typeface="Times New Roman" panose="02020603050405020304" pitchFamily="18" charset="0"/>
              </a:rPr>
              <a:t>A filter as the controller </a:t>
            </a:r>
            <a:r>
              <a:rPr lang="en-US" b="1" dirty="0">
                <a:latin typeface="Times New Roman" panose="02020603050405020304" pitchFamily="18" charset="0"/>
              </a:rPr>
              <a:t>allows</a:t>
            </a:r>
            <a:r>
              <a:rPr lang="en-US" dirty="0">
                <a:latin typeface="Times New Roman" panose="02020603050405020304" pitchFamily="18" charset="0"/>
              </a:rPr>
              <a:t> to </a:t>
            </a:r>
            <a:r>
              <a:rPr lang="en-US" b="1" dirty="0">
                <a:latin typeface="Times New Roman" panose="02020603050405020304" pitchFamily="18" charset="0"/>
              </a:rPr>
              <a:t>block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all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requests</a:t>
            </a:r>
            <a:r>
              <a:rPr lang="en-US" dirty="0">
                <a:latin typeface="Times New Roman" panose="02020603050405020304" pitchFamily="18" charset="0"/>
              </a:rPr>
              <a:t> to the application, including request for static contents 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86FC5-1F7D-2788-65BA-B74C40C0F5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9DCB51-040A-43FC-8E2A-C8532DE5FFE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D6E43-63CD-A1A5-957C-53AF0C136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4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65163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143000" y="5597286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A22DE-E82B-8699-D9A0-8C96EC143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F7C78B-6542-407D-9956-ACECAFBF8CA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72F00-44A4-DDF7-B284-1FBDC440F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FB7FA-07ED-59B0-2DA7-0DAB2F8C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76955"/>
            <a:ext cx="8313173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0FEF9F-AAB4-B5A3-B569-2189C11CC261}"/>
              </a:ext>
            </a:extLst>
          </p:cNvPr>
          <p:cNvGrpSpPr/>
          <p:nvPr/>
        </p:nvGrpSpPr>
        <p:grpSpPr>
          <a:xfrm>
            <a:off x="398206" y="1113999"/>
            <a:ext cx="8347587" cy="5320493"/>
            <a:chOff x="0" y="829806"/>
            <a:chExt cx="8412480" cy="60281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4EFC8A-7C06-4007-8E21-45ABBC88E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29806"/>
              <a:ext cx="8412480" cy="6028194"/>
            </a:xfrm>
            <a:prstGeom prst="rect">
              <a:avLst/>
            </a:prstGeom>
          </p:spPr>
        </p:pic>
        <p:sp>
          <p:nvSpPr>
            <p:cNvPr id="4" name="Rectangle 12"/>
            <p:cNvSpPr>
              <a:spLocks noChangeArrowheads="1"/>
            </p:cNvSpPr>
            <p:nvPr/>
          </p:nvSpPr>
          <p:spPr bwMode="auto">
            <a:xfrm>
              <a:off x="1324669" y="6227494"/>
              <a:ext cx="6100763" cy="61770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D2EBE-1189-3198-FB17-629B70C0E6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9E3E32-5C1C-485E-A9FD-686D949E8EC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A18A3-5B8F-AAE2-82C4-71A06A1A6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04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AFC020-EE8D-CD66-329F-F1165F757542}"/>
              </a:ext>
            </a:extLst>
          </p:cNvPr>
          <p:cNvGrpSpPr/>
          <p:nvPr/>
        </p:nvGrpSpPr>
        <p:grpSpPr>
          <a:xfrm>
            <a:off x="560438" y="1104167"/>
            <a:ext cx="7905135" cy="5340157"/>
            <a:chOff x="-1" y="802010"/>
            <a:chExt cx="7315201" cy="60395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A77077-609E-48FB-B5A9-DBD099E0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802010"/>
              <a:ext cx="7315201" cy="6039556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652272" y="2128418"/>
              <a:ext cx="5423778" cy="3273576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01B94E-50C9-B642-CA54-AC85CFC5B9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503C49-3A08-49C6-9090-22C1D881DE08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B1942-848E-2E37-A051-683FE615C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93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94" y="1167467"/>
            <a:ext cx="5429492" cy="23897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50C3F9E-619C-CD6C-BDEA-04E5A8BDED66}"/>
              </a:ext>
            </a:extLst>
          </p:cNvPr>
          <p:cNvGrpSpPr/>
          <p:nvPr/>
        </p:nvGrpSpPr>
        <p:grpSpPr>
          <a:xfrm>
            <a:off x="1625151" y="3626043"/>
            <a:ext cx="4937880" cy="2840119"/>
            <a:chOff x="1544264" y="4106372"/>
            <a:chExt cx="4856536" cy="28401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264" y="4106372"/>
              <a:ext cx="4856536" cy="2840119"/>
            </a:xfrm>
            <a:prstGeom prst="rect">
              <a:avLst/>
            </a:prstGeom>
          </p:spPr>
        </p:pic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318328" y="6190904"/>
              <a:ext cx="4060942" cy="61770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42813-1FA6-66EC-1E94-1960F43E22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0D1DEA-64EF-428C-9B85-9B11E26FDD4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C2B28-1A40-7B9D-C2F7-6473165C7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4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31CD3C-A9B2-45A5-4E36-0D3701619D47}"/>
              </a:ext>
            </a:extLst>
          </p:cNvPr>
          <p:cNvGrpSpPr/>
          <p:nvPr/>
        </p:nvGrpSpPr>
        <p:grpSpPr>
          <a:xfrm>
            <a:off x="417871" y="1410853"/>
            <a:ext cx="8308258" cy="4960452"/>
            <a:chOff x="0" y="1322361"/>
            <a:chExt cx="8912502" cy="53035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22361"/>
              <a:ext cx="8912502" cy="5303521"/>
            </a:xfrm>
            <a:prstGeom prst="rect">
              <a:avLst/>
            </a:prstGeom>
          </p:spPr>
        </p:pic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2172776" y="4235646"/>
              <a:ext cx="1541096" cy="28008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097F9-3886-9809-996F-498F0878CA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BED7F9-8BDA-4007-B87A-46BA90D65AC6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AE979-1239-EBEC-63D9-8152526D8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6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E516E0-5C46-5E81-531B-1AD5791A1150}"/>
              </a:ext>
            </a:extLst>
          </p:cNvPr>
          <p:cNvGrpSpPr/>
          <p:nvPr/>
        </p:nvGrpSpPr>
        <p:grpSpPr>
          <a:xfrm>
            <a:off x="339213" y="1163246"/>
            <a:ext cx="8465574" cy="5223350"/>
            <a:chOff x="0" y="1167618"/>
            <a:chExt cx="8677503" cy="55286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67618"/>
              <a:ext cx="8677503" cy="5528603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2130573" y="5572076"/>
              <a:ext cx="1541096" cy="28008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555C3-D025-96DD-43C1-F18E56273C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1A99CC-770B-4E87-B039-59B0310C5165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01ACF-FA7F-D168-0F66-87337D5B5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36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AE201-747D-53D3-325D-939B0FDB463B}"/>
              </a:ext>
            </a:extLst>
          </p:cNvPr>
          <p:cNvGrpSpPr/>
          <p:nvPr/>
        </p:nvGrpSpPr>
        <p:grpSpPr>
          <a:xfrm>
            <a:off x="0" y="1638630"/>
            <a:ext cx="9026013" cy="4519539"/>
            <a:chOff x="0" y="1206011"/>
            <a:chExt cx="9129069" cy="45195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06011"/>
              <a:ext cx="9129069" cy="4519539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605292" y="3495277"/>
              <a:ext cx="1794314" cy="26215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3023438" y="2096085"/>
              <a:ext cx="1829916" cy="211017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D74B1-2CCF-834B-0F7C-C7FEE28E42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493EA4-EF30-4C8C-9B53-F976A1BA3B9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AF5F3-09F3-0523-4546-BAA91694C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14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08E36B-2721-4C27-1F35-0CD95428B310}"/>
              </a:ext>
            </a:extLst>
          </p:cNvPr>
          <p:cNvGrpSpPr/>
          <p:nvPr/>
        </p:nvGrpSpPr>
        <p:grpSpPr>
          <a:xfrm>
            <a:off x="927333" y="1217869"/>
            <a:ext cx="6845067" cy="5262830"/>
            <a:chOff x="647114" y="1069144"/>
            <a:chExt cx="6911632" cy="54723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14" y="1069144"/>
              <a:ext cx="6911632" cy="5472333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029200" y="2139560"/>
              <a:ext cx="1541096" cy="28008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34EC1-FABD-06DF-4BAA-E0C92A53CE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E8BD6B-6983-4AFA-AF09-6099C0D5A90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AD0B-883D-6BB4-F16C-3799C3D05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6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001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Filter Model</a:t>
            </a:r>
            <a:endParaRPr lang="en-US" alt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56839-60C9-2C21-1DD9-58A8CB25E7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BD250E-F832-415D-B7E7-218F4F86A044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88F51-F614-FE74-4C0D-F7617464F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484EB-7CAE-4DD7-CE9D-FE8BCA81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" y="1574402"/>
            <a:ext cx="9019679" cy="49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9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1990AB-4682-0DB0-2169-D38DEF4D787B}"/>
              </a:ext>
            </a:extLst>
          </p:cNvPr>
          <p:cNvGrpSpPr/>
          <p:nvPr/>
        </p:nvGrpSpPr>
        <p:grpSpPr>
          <a:xfrm>
            <a:off x="224224" y="1317975"/>
            <a:ext cx="8715215" cy="5112322"/>
            <a:chOff x="114153" y="1209820"/>
            <a:chExt cx="8915791" cy="51769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53" y="1209820"/>
              <a:ext cx="8915791" cy="5176911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4258652" y="3222773"/>
              <a:ext cx="1158922" cy="27751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E8EF1-F446-5466-D4D0-B0E998B30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E3D7B2-FAE0-438E-9730-F0BE1219B65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358E-5A74-38BE-24DE-97EDD801C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32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153DE7-08CD-4FA8-77E4-846CB4798803}"/>
              </a:ext>
            </a:extLst>
          </p:cNvPr>
          <p:cNvGrpSpPr/>
          <p:nvPr/>
        </p:nvGrpSpPr>
        <p:grpSpPr>
          <a:xfrm>
            <a:off x="68826" y="1685887"/>
            <a:ext cx="8967019" cy="4478940"/>
            <a:chOff x="0" y="1204105"/>
            <a:chExt cx="9122700" cy="46058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04105"/>
              <a:ext cx="9122700" cy="4605851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905488" y="3687007"/>
              <a:ext cx="1934991" cy="266016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81E92-D24C-4BD6-5266-F3A03448CF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CF1856-0AC2-4805-ACC4-1681B96DAD6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795F5-0765-1B7C-F558-D0B5B17B6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00FBDB-6E87-5D93-6B9E-9EF858FAA2AB}"/>
              </a:ext>
            </a:extLst>
          </p:cNvPr>
          <p:cNvGrpSpPr/>
          <p:nvPr/>
        </p:nvGrpSpPr>
        <p:grpSpPr>
          <a:xfrm>
            <a:off x="826944" y="1139211"/>
            <a:ext cx="7490111" cy="5341488"/>
            <a:chOff x="-1" y="1069144"/>
            <a:chExt cx="7627763" cy="56411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069144"/>
              <a:ext cx="7627763" cy="5641145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807016" y="3429000"/>
              <a:ext cx="1290145" cy="199103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1099D-6436-F297-EAA9-F2B436AEB3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CAED28-E0F8-42FA-84F5-A844534DD304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BE4D2-ADE3-9E98-EE05-69EF3917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10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979637-D0E7-9DE8-3753-92B749BAB798}"/>
              </a:ext>
            </a:extLst>
          </p:cNvPr>
          <p:cNvGrpSpPr/>
          <p:nvPr/>
        </p:nvGrpSpPr>
        <p:grpSpPr>
          <a:xfrm>
            <a:off x="1263445" y="1069144"/>
            <a:ext cx="6400800" cy="5411555"/>
            <a:chOff x="0" y="1069144"/>
            <a:chExt cx="6651468" cy="57888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6DE8E9-1B2A-4C5B-BD74-1F40F9699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69144"/>
              <a:ext cx="6651468" cy="5788856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553796" y="4784286"/>
              <a:ext cx="3862265" cy="98346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AF21B-7F42-5D86-06AE-7C1156F9C0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1974E26-CF1D-4BA3-B56A-BC2515D2A11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70E86-DBF8-EE03-1A91-C458878BC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69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35CECF-15E9-FF3F-39B0-ABA31CE29C52}"/>
              </a:ext>
            </a:extLst>
          </p:cNvPr>
          <p:cNvGrpSpPr/>
          <p:nvPr/>
        </p:nvGrpSpPr>
        <p:grpSpPr>
          <a:xfrm>
            <a:off x="368448" y="1851475"/>
            <a:ext cx="8407103" cy="3342982"/>
            <a:chOff x="190499" y="1369695"/>
            <a:chExt cx="8407103" cy="33429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499" y="1369695"/>
              <a:ext cx="8407103" cy="3342982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5029199" y="2308373"/>
              <a:ext cx="2862775" cy="266016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9864D-8FC5-9E31-ED98-55DF0C2118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BA139F-573C-4D3C-BE8D-E5B80E9FE12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EE04C-6EFA-29C2-8E9E-57050C2A6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175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066D22-EA96-4F90-68F4-844A77191E9C}"/>
              </a:ext>
            </a:extLst>
          </p:cNvPr>
          <p:cNvGrpSpPr/>
          <p:nvPr/>
        </p:nvGrpSpPr>
        <p:grpSpPr>
          <a:xfrm>
            <a:off x="107293" y="1689871"/>
            <a:ext cx="8890085" cy="4312041"/>
            <a:chOff x="0" y="1188426"/>
            <a:chExt cx="8890085" cy="43120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88426"/>
              <a:ext cx="8890085" cy="4312041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4219324" y="3204404"/>
              <a:ext cx="721311" cy="298451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E4319-9E75-67CF-05B4-F323459C3D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545E18-8514-48B1-A052-6670299A864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C08DA-ABB2-3271-03C0-C93ACFBF9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02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D30BE-19B8-431C-A60A-A212A992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39" y="1161788"/>
            <a:ext cx="3642237" cy="5295252"/>
          </a:xfrm>
          <a:prstGeom prst="rect">
            <a:avLst/>
          </a:prstGeom>
        </p:spPr>
      </p:pic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-1"/>
            <a:ext cx="8229600" cy="106914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MVC2 using Filter as Controller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CF3328-0578-ABC9-0667-1CD4B62C08C2}"/>
              </a:ext>
            </a:extLst>
          </p:cNvPr>
          <p:cNvGrpSpPr/>
          <p:nvPr/>
        </p:nvGrpSpPr>
        <p:grpSpPr>
          <a:xfrm>
            <a:off x="914400" y="1091450"/>
            <a:ext cx="3109199" cy="5302159"/>
            <a:chOff x="155111" y="1069144"/>
            <a:chExt cx="3317358" cy="57888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B15007A-DC6F-46DE-BABC-E3E0A8BC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111" y="1069144"/>
              <a:ext cx="3317358" cy="5788856"/>
            </a:xfrm>
            <a:prstGeom prst="rect">
              <a:avLst/>
            </a:prstGeom>
          </p:spPr>
        </p:pic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685458" y="5413032"/>
              <a:ext cx="2226554" cy="495399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F5773-21F7-9CA1-5A0B-E306B431FF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B2E9AE-7039-4A1C-ACB4-60838F145847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6263-5D3D-59ED-8B11-A43E010B9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1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83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endParaRPr lang="en-US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-16166" y="1434315"/>
            <a:ext cx="8953689" cy="5046384"/>
          </a:xfrm>
        </p:spPr>
        <p:txBody>
          <a:bodyPr/>
          <a:lstStyle/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Authorize request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Altering request headers and modify data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Modify response headers and data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Authenticating the user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Comprising files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Encrypting data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Converting images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Logging and auditing filters </a:t>
            </a:r>
          </a:p>
          <a:p>
            <a:pPr marL="91440" algn="just" eaLnBrk="1" hangingPunct="1">
              <a:spcBef>
                <a:spcPts val="568"/>
              </a:spcBef>
            </a:pPr>
            <a:r>
              <a:rPr lang="en-US" altLang="en-US" dirty="0">
                <a:latin typeface="Times New Roman" panose="02020603050405020304" pitchFamily="18" charset="0"/>
              </a:rPr>
              <a:t>Filters that trigger resource access events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6EC42-99F7-B3A4-71C3-9DA6EF1FC3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2E7E1A-5050-4E6F-8FC7-D8326829E51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E0CC1-5CAC-71E2-2770-1D7C0AD31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5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83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-29496" y="1456982"/>
            <a:ext cx="9144000" cy="5061798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taken to send a response</a:t>
            </a:r>
          </a:p>
          <a:p>
            <a:pPr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before sending</a:t>
            </a:r>
          </a:p>
          <a:p>
            <a:pPr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</a:p>
          <a:p>
            <a:pPr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Identify</a:t>
            </a:r>
            <a:r>
              <a:rPr lang="en-US" altLang="en-US" sz="2400" dirty="0">
                <a:latin typeface="Times New Roman" panose="02020603050405020304" pitchFamily="18" charset="0"/>
              </a:rPr>
              <a:t>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type of request </a:t>
            </a:r>
            <a:r>
              <a:rPr lang="en-US" altLang="en-US" sz="2400" dirty="0">
                <a:latin typeface="Times New Roman" panose="02020603050405020304" pitchFamily="18" charset="0"/>
              </a:rPr>
              <a:t>coming from the Web client, such as HTTP and FTP, and invoke the Servlet that needs to process the request. 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Retrieve</a:t>
            </a:r>
            <a:r>
              <a:rPr lang="en-US" altLang="en-US" sz="2400" dirty="0">
                <a:latin typeface="Times New Roman" panose="02020603050405020304" pitchFamily="18" charset="0"/>
              </a:rPr>
              <a:t> the user information from the request parameters to authenticate the user. 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Validate</a:t>
            </a:r>
            <a:r>
              <a:rPr lang="en-US" altLang="en-US" sz="2400" dirty="0">
                <a:latin typeface="Times New Roman" panose="02020603050405020304" pitchFamily="18" charset="0"/>
              </a:rPr>
              <a:t> a client using Servlet filters before the client accesses the Servlet. 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Identify</a:t>
            </a:r>
            <a:r>
              <a:rPr lang="en-US" altLang="en-US" sz="2400" dirty="0">
                <a:latin typeface="Times New Roman" panose="02020603050405020304" pitchFamily="18" charset="0"/>
              </a:rPr>
              <a:t>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information</a:t>
            </a:r>
            <a:r>
              <a:rPr lang="en-US" altLang="en-US" sz="2400" dirty="0">
                <a:latin typeface="Times New Roman" panose="02020603050405020304" pitchFamily="18" charset="0"/>
              </a:rPr>
              <a:t> about the MIME types and other header contents of the request. 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Facilitate</a:t>
            </a:r>
            <a:r>
              <a:rPr lang="en-US" altLang="en-US" sz="2400" dirty="0">
                <a:latin typeface="Times New Roman" panose="02020603050405020304" pitchFamily="18" charset="0"/>
              </a:rPr>
              <a:t> a </a:t>
            </a:r>
            <a:r>
              <a:rPr lang="en-US" altLang="en-US" sz="2400" b="1" dirty="0">
                <a:latin typeface="Times New Roman" panose="02020603050405020304" pitchFamily="18" charset="0"/>
              </a:rPr>
              <a:t>Servlet</a:t>
            </a:r>
            <a:r>
              <a:rPr lang="en-US" altLang="en-US" sz="2400" dirty="0">
                <a:latin typeface="Times New Roman" panose="02020603050405020304" pitchFamily="18" charset="0"/>
              </a:rPr>
              <a:t> to </a:t>
            </a:r>
            <a:r>
              <a:rPr lang="en-US" altLang="en-US" sz="2400" b="1" dirty="0">
                <a:latin typeface="Times New Roman" panose="02020603050405020304" pitchFamily="18" charset="0"/>
              </a:rPr>
              <a:t>communicate</a:t>
            </a:r>
            <a:r>
              <a:rPr lang="en-US" altLang="en-US" sz="2400" dirty="0">
                <a:latin typeface="Times New Roman" panose="02020603050405020304" pitchFamily="18" charset="0"/>
              </a:rPr>
              <a:t> with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external resources. </a:t>
            </a:r>
          </a:p>
          <a:p>
            <a:pPr algn="just" eaLnBrk="1" hangingPunct="1">
              <a:lnSpc>
                <a:spcPct val="80000"/>
              </a:lnSpc>
              <a:spcBef>
                <a:spcPts val="276"/>
              </a:spcBef>
            </a:pPr>
            <a:r>
              <a:rPr lang="en-US" altLang="en-US" sz="2400" b="1" dirty="0">
                <a:latin typeface="Times New Roman" panose="02020603050405020304" pitchFamily="18" charset="0"/>
              </a:rPr>
              <a:t>Intercept</a:t>
            </a:r>
            <a:r>
              <a:rPr lang="en-US" altLang="en-US" sz="2400" dirty="0">
                <a:latin typeface="Times New Roman" panose="02020603050405020304" pitchFamily="18" charset="0"/>
              </a:rPr>
              <a:t> responses and compress it before sending the response to the client</a:t>
            </a:r>
            <a:endParaRPr lang="vi-V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0281C-D082-8F52-1D50-2103235225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B03BE3-D42A-405A-8A0F-B1971F75778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074DF-32E7-73C3-2FAC-99D9FEA6F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138238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Cycle</a:t>
            </a:r>
          </a:p>
        </p:txBody>
      </p:sp>
      <p:sp>
        <p:nvSpPr>
          <p:cNvPr id="138243" name="Rectangle 3"/>
          <p:cNvSpPr>
            <a:spLocks noGrp="1"/>
          </p:cNvSpPr>
          <p:nvPr>
            <p:ph type="body" idx="4294967295"/>
          </p:nvPr>
        </p:nvSpPr>
        <p:spPr>
          <a:xfrm>
            <a:off x="176980" y="1138238"/>
            <a:ext cx="5500688" cy="3878262"/>
          </a:xfrm>
        </p:spPr>
        <p:txBody>
          <a:bodyPr/>
          <a:lstStyle/>
          <a:p>
            <a:pPr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Working of Filter</a:t>
            </a:r>
          </a:p>
          <a:p>
            <a:pPr lvl="1"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filter intercepts the request from a user to the servlet</a:t>
            </a:r>
          </a:p>
          <a:p>
            <a:pPr lvl="1"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filter then provides customized services</a:t>
            </a:r>
          </a:p>
          <a:p>
            <a:pPr lvl="1"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filter sends the serviced response or request to the appropriate destination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135C7D-00AF-030A-1267-F3EC1BCC0387}"/>
              </a:ext>
            </a:extLst>
          </p:cNvPr>
          <p:cNvGrpSpPr/>
          <p:nvPr/>
        </p:nvGrpSpPr>
        <p:grpSpPr>
          <a:xfrm>
            <a:off x="6792400" y="1375490"/>
            <a:ext cx="2057400" cy="4953000"/>
            <a:chOff x="6300788" y="1149350"/>
            <a:chExt cx="2057400" cy="4953000"/>
          </a:xfrm>
        </p:grpSpPr>
        <p:sp>
          <p:nvSpPr>
            <p:cNvPr id="47109" name="AutoShape 5"/>
            <p:cNvSpPr>
              <a:spLocks noChangeArrowheads="1"/>
            </p:cNvSpPr>
            <p:nvPr/>
          </p:nvSpPr>
          <p:spPr bwMode="auto">
            <a:xfrm>
              <a:off x="6300788" y="1149350"/>
              <a:ext cx="2057400" cy="685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9FFCC"/>
                </a:gs>
                <a:gs pos="50000">
                  <a:srgbClr val="FFFFFF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ahoma" panose="020B0604030504040204" pitchFamily="34" charset="0"/>
                  <a:ea typeface="Arial Unicode MS" pitchFamily="34" charset="-128"/>
                </a:rPr>
                <a:t>Instantiation and Loading</a:t>
              </a:r>
              <a:endParaRPr lang="en-US" altLang="en-US" sz="1800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10" name="Line 6"/>
            <p:cNvSpPr>
              <a:spLocks noChangeShapeType="1"/>
            </p:cNvSpPr>
            <p:nvPr/>
          </p:nvSpPr>
          <p:spPr bwMode="auto">
            <a:xfrm>
              <a:off x="7367588" y="18351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11" name="Line 7"/>
            <p:cNvSpPr>
              <a:spLocks noChangeShapeType="1"/>
            </p:cNvSpPr>
            <p:nvPr/>
          </p:nvSpPr>
          <p:spPr bwMode="auto">
            <a:xfrm>
              <a:off x="7367588" y="50355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12" name="Line 8"/>
            <p:cNvSpPr>
              <a:spLocks noChangeShapeType="1"/>
            </p:cNvSpPr>
            <p:nvPr/>
          </p:nvSpPr>
          <p:spPr bwMode="auto">
            <a:xfrm>
              <a:off x="7367588" y="29019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13" name="Line 9"/>
            <p:cNvSpPr>
              <a:spLocks noChangeShapeType="1"/>
            </p:cNvSpPr>
            <p:nvPr/>
          </p:nvSpPr>
          <p:spPr bwMode="auto">
            <a:xfrm>
              <a:off x="7367588" y="396875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14" name="AutoShape 10"/>
            <p:cNvSpPr>
              <a:spLocks noChangeArrowheads="1"/>
            </p:cNvSpPr>
            <p:nvPr/>
          </p:nvSpPr>
          <p:spPr bwMode="auto">
            <a:xfrm>
              <a:off x="6300788" y="2216150"/>
              <a:ext cx="2057400" cy="685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9FFCC"/>
                </a:gs>
                <a:gs pos="50000">
                  <a:srgbClr val="FFFFFF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ahoma" panose="020B0604030504040204" pitchFamily="34" charset="0"/>
                  <a:ea typeface="Arial Unicode MS" pitchFamily="34" charset="-128"/>
                </a:rPr>
                <a:t>Initialization init()</a:t>
              </a:r>
              <a:endParaRPr lang="en-US" altLang="en-US" sz="1800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15" name="AutoShape 11"/>
            <p:cNvSpPr>
              <a:spLocks noChangeArrowheads="1"/>
            </p:cNvSpPr>
            <p:nvPr/>
          </p:nvSpPr>
          <p:spPr bwMode="auto">
            <a:xfrm>
              <a:off x="6300788" y="3282950"/>
              <a:ext cx="2057400" cy="685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9FFCC"/>
                </a:gs>
                <a:gs pos="50000">
                  <a:srgbClr val="FFFFFF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ahoma" panose="020B0604030504040204" pitchFamily="34" charset="0"/>
                  <a:ea typeface="Arial Unicode MS" pitchFamily="34" charset="-128"/>
                </a:rPr>
                <a:t>doFilter()</a:t>
              </a:r>
              <a:endParaRPr lang="en-US" altLang="en-US" sz="1800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16" name="AutoShape 12"/>
            <p:cNvSpPr>
              <a:spLocks noChangeArrowheads="1"/>
            </p:cNvSpPr>
            <p:nvPr/>
          </p:nvSpPr>
          <p:spPr bwMode="auto">
            <a:xfrm>
              <a:off x="6300788" y="4349750"/>
              <a:ext cx="2057400" cy="685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9FFCC"/>
                </a:gs>
                <a:gs pos="50000">
                  <a:srgbClr val="FFFFFF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ahoma" panose="020B0604030504040204" pitchFamily="34" charset="0"/>
                  <a:ea typeface="Arial Unicode MS" pitchFamily="34" charset="-128"/>
                </a:rPr>
                <a:t>destroy()</a:t>
              </a:r>
              <a:endParaRPr lang="en-US" altLang="en-US" sz="1800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17" name="AutoShape 13"/>
            <p:cNvSpPr>
              <a:spLocks noChangeArrowheads="1"/>
            </p:cNvSpPr>
            <p:nvPr/>
          </p:nvSpPr>
          <p:spPr bwMode="auto">
            <a:xfrm>
              <a:off x="6300788" y="5416550"/>
              <a:ext cx="2057400" cy="685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99FFCC"/>
                </a:gs>
                <a:gs pos="50000">
                  <a:srgbClr val="FFFFFF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Tahoma" panose="020B0604030504040204" pitchFamily="34" charset="0"/>
                  <a:ea typeface="Arial Unicode MS" pitchFamily="34" charset="-128"/>
                </a:rPr>
                <a:t>Unavailable</a:t>
              </a:r>
              <a:endParaRPr lang="en-US" altLang="en-US" sz="1800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D7492-BDC4-3C12-8253-B5421F2A35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622855-4EEC-4E47-8DE0-84A317C69669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5B561-9575-B2D7-F80B-681D3A4C1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8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922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47485" y="949325"/>
            <a:ext cx="8829369" cy="201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Creates and handles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functionalities of a filter</a:t>
            </a:r>
          </a:p>
          <a:p>
            <a:pPr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three interfaces</a:t>
            </a:r>
          </a:p>
          <a:p>
            <a:pPr lvl="1"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Filter Interface, FilterConfig Interface, FilterChain Interface</a:t>
            </a:r>
          </a:p>
          <a:p>
            <a:pPr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Filter Interface</a:t>
            </a:r>
          </a:p>
          <a:p>
            <a:pPr lvl="1"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Must be implemented to create a filter class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extends javax.servlet.Filter</a:t>
            </a:r>
          </a:p>
          <a:p>
            <a:pPr lvl="1" algn="just" eaLnBrk="1" hangingPunct="1">
              <a:lnSpc>
                <a:spcPct val="90000"/>
              </a:lnSpc>
              <a:spcBef>
                <a:spcPts val="276"/>
              </a:spcBef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 object performs filtering tasks on the request and the response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5BBE0-61C3-1708-0C78-88BB68A77E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A0AB2B6-400B-42BA-88F9-814EF69DA95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3BAEF-27BC-E07D-1D2E-44160A73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A084C-E0E3-D536-F569-A5F10107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2983668"/>
            <a:ext cx="8829369" cy="3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2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 bldLvl="2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7161</TotalTime>
  <Words>1407</Words>
  <Application>Microsoft Office PowerPoint</Application>
  <PresentationFormat>On-screen Show (4:3)</PresentationFormat>
  <Paragraphs>277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Tahoma</vt:lpstr>
      <vt:lpstr>Times New Roman</vt:lpstr>
      <vt:lpstr>Wingdings</vt:lpstr>
      <vt:lpstr>Office Theme</vt:lpstr>
      <vt:lpstr>Filter in Java Web   Filter  #Filter #Controller #JavaEE</vt:lpstr>
      <vt:lpstr>Objectives</vt:lpstr>
      <vt:lpstr>Filter Requirements </vt:lpstr>
      <vt:lpstr>Filter   Overview</vt:lpstr>
      <vt:lpstr>Filter  Interactive Filter Model</vt:lpstr>
      <vt:lpstr>Filter   Usage</vt:lpstr>
      <vt:lpstr>Filter  Advantages</vt:lpstr>
      <vt:lpstr>Filter   Life Cycle</vt:lpstr>
      <vt:lpstr>Filter   API</vt:lpstr>
      <vt:lpstr>Filter   Configuration</vt:lpstr>
      <vt:lpstr>Filter  Example</vt:lpstr>
      <vt:lpstr>Filter  Example</vt:lpstr>
      <vt:lpstr>Filter  Example</vt:lpstr>
      <vt:lpstr>Filter  Example</vt:lpstr>
      <vt:lpstr>Filter  Example</vt:lpstr>
      <vt:lpstr>Filter  Example</vt:lpstr>
      <vt:lpstr>Filter  Example</vt:lpstr>
      <vt:lpstr>Filter  Example</vt:lpstr>
      <vt:lpstr>Filter  Example</vt:lpstr>
      <vt:lpstr>Filter Chain  Definition</vt:lpstr>
      <vt:lpstr>Filter Chain  Example </vt:lpstr>
      <vt:lpstr>Filter Chain  Example </vt:lpstr>
      <vt:lpstr>Filter Chain  Example </vt:lpstr>
      <vt:lpstr>Filter Chain  Example </vt:lpstr>
      <vt:lpstr>Filter Chain  Example </vt:lpstr>
      <vt:lpstr>Filter Chain  Example </vt:lpstr>
      <vt:lpstr>Filter Chain  Example – Change position</vt:lpstr>
      <vt:lpstr>Filter Chain  Example </vt:lpstr>
      <vt:lpstr>PowerPoint Presentation</vt:lpstr>
      <vt:lpstr>PowerPoint Presentation</vt:lpstr>
      <vt:lpstr>Filter Chain   Wrapper Class</vt:lpstr>
      <vt:lpstr>Filter Chain   Wrapper Class – Altering Request</vt:lpstr>
      <vt:lpstr>Filter Chain   Wrapper Class – Altering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MVC2 Filter Acts as Controller</vt:lpstr>
      <vt:lpstr>Summary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  <vt:lpstr>Appendix MVC2 using Filter as Controller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JAD: Java Fundamentals</dc:title>
  <dc:creator>Kieu Trong Khanh</dc:creator>
  <cp:lastModifiedBy>Kiem Ho Hoan</cp:lastModifiedBy>
  <cp:revision>2779</cp:revision>
  <dcterms:created xsi:type="dcterms:W3CDTF">2007-08-21T04:43:22Z</dcterms:created>
  <dcterms:modified xsi:type="dcterms:W3CDTF">2024-04-23T04:46:46Z</dcterms:modified>
</cp:coreProperties>
</file>